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5" r:id="rId4"/>
    <p:sldId id="266" r:id="rId5"/>
    <p:sldId id="268" r:id="rId6"/>
    <p:sldId id="262" r:id="rId7"/>
    <p:sldId id="258" r:id="rId8"/>
    <p:sldId id="264" r:id="rId9"/>
    <p:sldId id="259" r:id="rId10"/>
    <p:sldId id="265" r:id="rId11"/>
    <p:sldId id="261" r:id="rId12"/>
    <p:sldId id="263" r:id="rId13"/>
    <p:sldId id="257" r:id="rId14"/>
    <p:sldId id="260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244" autoAdjust="0"/>
    <p:restoredTop sz="95397" autoAdjust="0"/>
  </p:normalViewPr>
  <p:slideViewPr>
    <p:cSldViewPr snapToGrid="0">
      <p:cViewPr>
        <p:scale>
          <a:sx n="100" d="100"/>
          <a:sy n="100" d="100"/>
        </p:scale>
        <p:origin x="21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8880-5532-4535-9456-ADE869074B18}" type="datetimeFigureOut">
              <a:rPr lang="tr-TR" smtClean="0"/>
              <a:t>5.2.2016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3490-FCD7-4B83-A218-6DD2CBA9D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76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8880-5532-4535-9456-ADE869074B18}" type="datetimeFigureOut">
              <a:rPr lang="tr-TR" smtClean="0"/>
              <a:t>5.2.2016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3490-FCD7-4B83-A218-6DD2CBA9D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8880-5532-4535-9456-ADE869074B18}" type="datetimeFigureOut">
              <a:rPr lang="tr-TR" smtClean="0"/>
              <a:t>5.2.2016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3490-FCD7-4B83-A218-6DD2CBA9D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7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8880-5532-4535-9456-ADE869074B18}" type="datetimeFigureOut">
              <a:rPr lang="tr-TR" smtClean="0"/>
              <a:t>5.2.2016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3490-FCD7-4B83-A218-6DD2CBA9D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23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8880-5532-4535-9456-ADE869074B18}" type="datetimeFigureOut">
              <a:rPr lang="tr-TR" smtClean="0"/>
              <a:t>5.2.2016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3490-FCD7-4B83-A218-6DD2CBA9D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021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8880-5532-4535-9456-ADE869074B18}" type="datetimeFigureOut">
              <a:rPr lang="tr-TR" smtClean="0"/>
              <a:t>5.2.2016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3490-FCD7-4B83-A218-6DD2CBA9D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74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8880-5532-4535-9456-ADE869074B18}" type="datetimeFigureOut">
              <a:rPr lang="tr-TR" smtClean="0"/>
              <a:t>5.2.2016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3490-FCD7-4B83-A218-6DD2CBA9D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32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8880-5532-4535-9456-ADE869074B18}" type="datetimeFigureOut">
              <a:rPr lang="tr-TR" smtClean="0"/>
              <a:t>5.2.2016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3490-FCD7-4B83-A218-6DD2CBA9D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98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8880-5532-4535-9456-ADE869074B18}" type="datetimeFigureOut">
              <a:rPr lang="tr-TR" smtClean="0"/>
              <a:t>5.2.2016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3490-FCD7-4B83-A218-6DD2CBA9D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62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8880-5532-4535-9456-ADE869074B18}" type="datetimeFigureOut">
              <a:rPr lang="tr-TR" smtClean="0"/>
              <a:t>5.2.2016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3490-FCD7-4B83-A218-6DD2CBA9D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13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8880-5532-4535-9456-ADE869074B18}" type="datetimeFigureOut">
              <a:rPr lang="tr-TR" smtClean="0"/>
              <a:t>5.2.2016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3490-FCD7-4B83-A218-6DD2CBA9D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27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88880-5532-4535-9456-ADE869074B18}" type="datetimeFigureOut">
              <a:rPr lang="tr-TR" smtClean="0"/>
              <a:t>5.2.2016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23490-FCD7-4B83-A218-6DD2CBA9D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898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3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6.xml"/><Relationship Id="rId7" Type="http://schemas.openxmlformats.org/officeDocument/2006/relationships/slide" Target="slide19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image" Target="../media/image2.png"/><Relationship Id="rId5" Type="http://schemas.openxmlformats.org/officeDocument/2006/relationships/slide" Target="slide4.xml"/><Relationship Id="rId10" Type="http://schemas.openxmlformats.org/officeDocument/2006/relationships/slide" Target="slide2.xml"/><Relationship Id="rId4" Type="http://schemas.openxmlformats.org/officeDocument/2006/relationships/slide" Target="slide17.xml"/><Relationship Id="rId9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6200" y="-37070"/>
            <a:ext cx="12268200" cy="72393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363"/>
            <a:ext cx="9144000" cy="2387600"/>
          </a:xfrm>
        </p:spPr>
        <p:txBody>
          <a:bodyPr>
            <a:normAutofit/>
          </a:bodyPr>
          <a:lstStyle/>
          <a:p>
            <a:r>
              <a:rPr lang="tr-TR" sz="138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EBA Ders</a:t>
            </a:r>
            <a:endParaRPr lang="tr-TR" sz="13800" b="1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lumMod val="95000"/>
                    <a:lumOff val="5000"/>
                    <a:alpha val="6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32622"/>
            <a:ext cx="9144000" cy="1655762"/>
          </a:xfrm>
        </p:spPr>
        <p:txBody>
          <a:bodyPr>
            <a:noAutofit/>
          </a:bodyPr>
          <a:lstStyle/>
          <a:p>
            <a:r>
              <a:rPr lang="tr-TR" sz="66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BOLU İstatistikleri</a:t>
            </a:r>
          </a:p>
          <a:p>
            <a:r>
              <a:rPr lang="tr-TR" sz="66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5.2.2016</a:t>
            </a:r>
            <a:endParaRPr lang="tr-TR" sz="6600" b="1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94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Yeniçağa - </a:t>
            </a:r>
            <a:r>
              <a:rPr lang="tr-TR" sz="3600" b="1" dirty="0" smtClean="0"/>
              <a:t>EBA Ders Öğrenci </a:t>
            </a:r>
            <a:r>
              <a:rPr lang="tr-TR" sz="3600" b="1" dirty="0"/>
              <a:t>Oturum Süresine Göre 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400656"/>
              </p:ext>
            </p:extLst>
          </p:nvPr>
        </p:nvGraphicFramePr>
        <p:xfrm>
          <a:off x="288324" y="1787614"/>
          <a:ext cx="11596435" cy="4843847"/>
        </p:xfrm>
        <a:graphic>
          <a:graphicData uri="http://schemas.openxmlformats.org/drawingml/2006/table">
            <a:tbl>
              <a:tblPr/>
              <a:tblGrid>
                <a:gridCol w="797263"/>
                <a:gridCol w="852488"/>
                <a:gridCol w="2514658"/>
                <a:gridCol w="1059378"/>
                <a:gridCol w="1288727"/>
                <a:gridCol w="1367908"/>
                <a:gridCol w="1059378"/>
                <a:gridCol w="1288727"/>
                <a:gridCol w="1367908"/>
              </a:tblGrid>
              <a:tr h="607462">
                <a:tc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Öğretmen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Öğrenci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60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 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Yeniçağa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Çelik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256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59,57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2395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178,2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Yeniçağa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Ekrem Doğanay İmam Hatip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188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15,05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11,15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Yeniçağa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Yeniçağa Aşçılar Mesleki ve Teknik Anadolu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8,72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0,37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Yeniçağa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Yaşar Çelik Çok Programlı Anadolu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0,73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0,2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Yeniçağa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Halk Eğitim Merkezi Ve A.S.O.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6" name="Group 5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00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Mengen - </a:t>
            </a:r>
            <a:r>
              <a:rPr lang="tr-TR" sz="3600" b="1" dirty="0" smtClean="0"/>
              <a:t>EBA Ders Öğrenci </a:t>
            </a:r>
            <a:r>
              <a:rPr lang="tr-TR" sz="3600" b="1" dirty="0"/>
              <a:t>Oturum Süresine Göre 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88324" y="1787614"/>
          <a:ext cx="11596435" cy="4843847"/>
        </p:xfrm>
        <a:graphic>
          <a:graphicData uri="http://schemas.openxmlformats.org/drawingml/2006/table">
            <a:tbl>
              <a:tblPr/>
              <a:tblGrid>
                <a:gridCol w="797263"/>
                <a:gridCol w="852488"/>
                <a:gridCol w="2514658"/>
                <a:gridCol w="1059378"/>
                <a:gridCol w="1288727"/>
                <a:gridCol w="1367908"/>
                <a:gridCol w="1059378"/>
                <a:gridCol w="1288727"/>
                <a:gridCol w="1367908"/>
              </a:tblGrid>
              <a:tr h="607462">
                <a:tc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Öğretmen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Öğrenci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60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 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Mengen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Cezmi Bilgin Ortaokulu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278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171,08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672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83,92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Mengen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Aşcılar Mesleki ve Teknik Anadolu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120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11,03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237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52,68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Mengen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Gökcesu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234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56,17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236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35,5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Mengen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Gentaş Çok Programlı Anadolu Lisesi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0,5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Mengen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Atatürk Ortaokulu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0,87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6" name="Group 5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449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Mudurnu - </a:t>
            </a:r>
            <a:r>
              <a:rPr lang="tr-TR" sz="3600" b="1" dirty="0" smtClean="0"/>
              <a:t>EBA Ders Öğrenci </a:t>
            </a:r>
            <a:r>
              <a:rPr lang="tr-TR" sz="3600" b="1" dirty="0"/>
              <a:t>Oturum Süresine Göre 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88324" y="1787614"/>
          <a:ext cx="11596435" cy="4843847"/>
        </p:xfrm>
        <a:graphic>
          <a:graphicData uri="http://schemas.openxmlformats.org/drawingml/2006/table">
            <a:tbl>
              <a:tblPr/>
              <a:tblGrid>
                <a:gridCol w="797263"/>
                <a:gridCol w="852488"/>
                <a:gridCol w="2514658"/>
                <a:gridCol w="1059378"/>
                <a:gridCol w="1288727"/>
                <a:gridCol w="1367908"/>
                <a:gridCol w="1059378"/>
                <a:gridCol w="1288727"/>
                <a:gridCol w="1367908"/>
              </a:tblGrid>
              <a:tr h="607462">
                <a:tc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Öğretmen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Öğrenci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60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 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Mudurnu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Mudurnu Ortaokulu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192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36,28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23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287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65,17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Mudurnu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Yazılar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55,48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306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48,53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Mudurnu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Yazılar İlkokulu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26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1,48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31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452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45,82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Mudurnu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Zafer Türk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3,7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4,62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Mudurnu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Taşkesti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3,72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0,15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6" name="Group 5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47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Dörtdivan - </a:t>
            </a:r>
            <a:r>
              <a:rPr lang="tr-TR" sz="3600" b="1" dirty="0" smtClean="0"/>
              <a:t>EBA Ders Öğrenci </a:t>
            </a:r>
            <a:r>
              <a:rPr lang="tr-TR" sz="3600" b="1" dirty="0"/>
              <a:t>Oturum Süresine Göre 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758246"/>
              </p:ext>
            </p:extLst>
          </p:nvPr>
        </p:nvGraphicFramePr>
        <p:xfrm>
          <a:off x="288324" y="1787614"/>
          <a:ext cx="11596435" cy="4843847"/>
        </p:xfrm>
        <a:graphic>
          <a:graphicData uri="http://schemas.openxmlformats.org/drawingml/2006/table">
            <a:tbl>
              <a:tblPr/>
              <a:tblGrid>
                <a:gridCol w="797263"/>
                <a:gridCol w="852488"/>
                <a:gridCol w="2514658"/>
                <a:gridCol w="1059378"/>
                <a:gridCol w="1288727"/>
                <a:gridCol w="1367908"/>
                <a:gridCol w="1059378"/>
                <a:gridCol w="1288727"/>
                <a:gridCol w="1367908"/>
              </a:tblGrid>
              <a:tr h="607462">
                <a:tc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Öğretmen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Öğrenci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60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 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Dörtdivan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Yunus Emre İmam Hatip Ortaokulu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36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4,5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170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13,27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Dörtdivan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Dörtdivan Çok Programlı Anadolu Lisesi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174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47,3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106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7,37</a:t>
                      </a: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Dörtdivan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Şehit Orhan Yalçın Ortaokulu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58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8,08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37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6,98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Dörtdivan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Dörtdivan Anadolu Lisesi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0,28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23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1,23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Dörtdivan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Halk Eğitim Merkezi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22,25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Up Arrow 5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90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Kıbrıscık - </a:t>
            </a:r>
            <a:r>
              <a:rPr lang="tr-TR" sz="3600" b="1" dirty="0" smtClean="0"/>
              <a:t>EBA Ders Öğrenci </a:t>
            </a:r>
            <a:r>
              <a:rPr lang="tr-TR" sz="3600" b="1" dirty="0"/>
              <a:t>Oturum Süresine Göre 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620679"/>
              </p:ext>
            </p:extLst>
          </p:nvPr>
        </p:nvGraphicFramePr>
        <p:xfrm>
          <a:off x="288324" y="1787614"/>
          <a:ext cx="11596435" cy="4843847"/>
        </p:xfrm>
        <a:graphic>
          <a:graphicData uri="http://schemas.openxmlformats.org/drawingml/2006/table">
            <a:tbl>
              <a:tblPr/>
              <a:tblGrid>
                <a:gridCol w="797263"/>
                <a:gridCol w="852488"/>
                <a:gridCol w="2514658"/>
                <a:gridCol w="1059378"/>
                <a:gridCol w="1288727"/>
                <a:gridCol w="1367908"/>
                <a:gridCol w="1059378"/>
                <a:gridCol w="1288727"/>
                <a:gridCol w="1367908"/>
              </a:tblGrid>
              <a:tr h="607462">
                <a:tc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Öğretmen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Öğrenci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60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 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Kıbrıscık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Kıbrıscık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2,65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3,8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Kıbrıscık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Kıbrıscık Çok Programlı Anadolu Lisesi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7,38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1,47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Kıbrıscık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Halk Eğitim Merkezi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Up Arrow 5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553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Tüm İlçeler - </a:t>
            </a:r>
            <a:r>
              <a:rPr lang="tr-TR" sz="3600" b="1" dirty="0" smtClean="0"/>
              <a:t>EBA Ders Öğretmen Kullanıcı Adetine </a:t>
            </a:r>
            <a:r>
              <a:rPr lang="tr-TR" sz="3600" b="1" dirty="0"/>
              <a:t>Göre 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826267"/>
              </p:ext>
            </p:extLst>
          </p:nvPr>
        </p:nvGraphicFramePr>
        <p:xfrm>
          <a:off x="2342376" y="2267742"/>
          <a:ext cx="7507249" cy="3634295"/>
        </p:xfrm>
        <a:graphic>
          <a:graphicData uri="http://schemas.openxmlformats.org/drawingml/2006/table">
            <a:tbl>
              <a:tblPr/>
              <a:tblGrid>
                <a:gridCol w="797077"/>
                <a:gridCol w="910647"/>
                <a:gridCol w="4652073"/>
                <a:gridCol w="1147452"/>
              </a:tblGrid>
              <a:tr h="5318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  <a:tr h="25843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İzzet Baysal Mesleki ve Teknik Anadolu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41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İlkokulu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29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2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Gerede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Gerede Mesleki ve Teknik Anadolu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50 Yıl İzzet Baysal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Gazipaşa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7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Zübeyde Hanım Mesleki ve Teknik Anadolu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Bolu Mesleki ve Teknik Anadolu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Mimar İzzet Baysal Mesleki ve Teknik Anadolu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Bolu Anadolu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325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Tüm İlçeler - </a:t>
            </a:r>
            <a:r>
              <a:rPr lang="tr-TR" sz="3600" b="1" dirty="0" smtClean="0"/>
              <a:t>EBA Ders </a:t>
            </a:r>
            <a:r>
              <a:rPr lang="tr-TR" sz="3600" b="1" dirty="0" smtClean="0"/>
              <a:t>Öğretmenin Toplam Giriş Sayısına Göre </a:t>
            </a:r>
            <a:r>
              <a:rPr lang="tr-TR" sz="3600" b="1" dirty="0"/>
              <a:t>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15600"/>
              </p:ext>
            </p:extLst>
          </p:nvPr>
        </p:nvGraphicFramePr>
        <p:xfrm>
          <a:off x="2342376" y="2267742"/>
          <a:ext cx="7507249" cy="3634295"/>
        </p:xfrm>
        <a:graphic>
          <a:graphicData uri="http://schemas.openxmlformats.org/drawingml/2006/table">
            <a:tbl>
              <a:tblPr/>
              <a:tblGrid>
                <a:gridCol w="797077"/>
                <a:gridCol w="910647"/>
                <a:gridCol w="4652073"/>
                <a:gridCol w="1147452"/>
              </a:tblGrid>
              <a:tr h="5318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  <a:tr h="25843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2200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100. Yıl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826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İlkokulu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626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2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Yunus Emre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498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İzzet Baysal Mesleki ve Teknik Anadolu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472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Koç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458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7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Sakarya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456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 Milli Eğitim Müdürlüğü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436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Yunus Emre İlkokulu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436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Canip Baysal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420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365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/>
              <a:t>Tüm İlçeler </a:t>
            </a:r>
            <a:r>
              <a:rPr lang="tr-TR" sz="3600" b="1" dirty="0"/>
              <a:t>- EBA Ders Öğretmenin Toplam </a:t>
            </a:r>
            <a:r>
              <a:rPr lang="tr-TR" sz="3600" b="1" dirty="0" smtClean="0"/>
              <a:t>Oturum Süresine Göre </a:t>
            </a:r>
            <a:r>
              <a:rPr lang="tr-TR" sz="3600" b="1" dirty="0"/>
              <a:t>Okul Sıralaması</a:t>
            </a:r>
            <a:r>
              <a:rPr lang="tr-TR" sz="3600" dirty="0"/>
              <a:t> </a:t>
            </a:r>
            <a:endParaRPr lang="tr-TR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047832"/>
              </p:ext>
            </p:extLst>
          </p:nvPr>
        </p:nvGraphicFramePr>
        <p:xfrm>
          <a:off x="2342376" y="2267742"/>
          <a:ext cx="7507249" cy="3634295"/>
        </p:xfrm>
        <a:graphic>
          <a:graphicData uri="http://schemas.openxmlformats.org/drawingml/2006/table">
            <a:tbl>
              <a:tblPr/>
              <a:tblGrid>
                <a:gridCol w="797077"/>
                <a:gridCol w="910647"/>
                <a:gridCol w="4652073"/>
                <a:gridCol w="1147452"/>
              </a:tblGrid>
              <a:tr h="5318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  <a:tr h="25843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656,02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Karacasu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421,4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100. Yıl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399,33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2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Gazipaşa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203,12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Mengen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Cezmi Bilgin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171,08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İnkılap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166,75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7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Koç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166,17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Gerede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100. Yıl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164,5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Yunus Emre İlkokulu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159,85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İlkokulu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153,38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519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Tüm İlçeler - </a:t>
            </a:r>
            <a:r>
              <a:rPr lang="tr-TR" sz="3600" b="1" dirty="0" smtClean="0"/>
              <a:t>EBA Ders </a:t>
            </a:r>
            <a:r>
              <a:rPr lang="tr-TR" sz="3600" b="1" dirty="0" smtClean="0"/>
              <a:t>Öğrenci </a:t>
            </a:r>
            <a:r>
              <a:rPr lang="tr-TR" sz="3600" b="1" dirty="0" smtClean="0"/>
              <a:t>Kullanıcı Adetine </a:t>
            </a:r>
            <a:r>
              <a:rPr lang="tr-TR" sz="3600" b="1" dirty="0"/>
              <a:t>Göre 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57914"/>
              </p:ext>
            </p:extLst>
          </p:nvPr>
        </p:nvGraphicFramePr>
        <p:xfrm>
          <a:off x="2342376" y="2267742"/>
          <a:ext cx="7507249" cy="3634295"/>
        </p:xfrm>
        <a:graphic>
          <a:graphicData uri="http://schemas.openxmlformats.org/drawingml/2006/table">
            <a:tbl>
              <a:tblPr/>
              <a:tblGrid>
                <a:gridCol w="797077"/>
                <a:gridCol w="910647"/>
                <a:gridCol w="4652073"/>
                <a:gridCol w="1147452"/>
              </a:tblGrid>
              <a:tr h="5318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5843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50 Yıl İzzet Baysal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461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410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Sakarya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267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2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100. Yıl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224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Hacı Bayram Veli İmam-Hatip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210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Koç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190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7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Gazipaşa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Bolu Anadolu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153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Kültür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144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İzzet Baysal Anadolu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135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430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Tüm İlçeler - </a:t>
            </a:r>
            <a:r>
              <a:rPr lang="tr-TR" sz="3600" b="1" dirty="0" smtClean="0"/>
              <a:t>EBA Ders </a:t>
            </a:r>
            <a:r>
              <a:rPr lang="tr-TR" sz="3600" b="1" dirty="0" smtClean="0"/>
              <a:t>Öğrencinin Toplam Giriş Sayısına Göre </a:t>
            </a:r>
            <a:r>
              <a:rPr lang="tr-TR" sz="3600" b="1" dirty="0"/>
              <a:t>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789973"/>
              </p:ext>
            </p:extLst>
          </p:nvPr>
        </p:nvGraphicFramePr>
        <p:xfrm>
          <a:off x="2342376" y="2267742"/>
          <a:ext cx="7507249" cy="3634295"/>
        </p:xfrm>
        <a:graphic>
          <a:graphicData uri="http://schemas.openxmlformats.org/drawingml/2006/table">
            <a:tbl>
              <a:tblPr/>
              <a:tblGrid>
                <a:gridCol w="797077"/>
                <a:gridCol w="910647"/>
                <a:gridCol w="4652073"/>
                <a:gridCol w="1147452"/>
              </a:tblGrid>
              <a:tr h="5318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5843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14165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Koç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5037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100. Yıl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4885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2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50 Yıl İzzet Baysal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4770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Hacı Bayram Veli İmam-Hatip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2994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Sakarya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2558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7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İlkokulu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2474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Yeniçağa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Çelik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2395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Kültür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2332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Abant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2126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06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İçindekiler 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Tüm İlçeler</a:t>
            </a:r>
            <a:endParaRPr lang="tr-TR" b="1" dirty="0" smtClean="0">
              <a:hlinkClick r:id="rId2" action="ppaction://hlinksldjump"/>
            </a:endParaRPr>
          </a:p>
          <a:p>
            <a:pPr lvl="1"/>
            <a:r>
              <a:rPr lang="tr-TR" b="1" dirty="0" smtClean="0">
                <a:hlinkClick r:id="rId2" action="ppaction://hlinksldjump"/>
              </a:rPr>
              <a:t>Tüm </a:t>
            </a:r>
            <a:r>
              <a:rPr lang="tr-TR" b="1" dirty="0">
                <a:hlinkClick r:id="rId2" action="ppaction://hlinksldjump"/>
              </a:rPr>
              <a:t>İlçeler - EBA Ders Öğrenci Oturum Süresine Göre </a:t>
            </a:r>
            <a:r>
              <a:rPr lang="tr-TR" b="1" dirty="0" smtClean="0">
                <a:hlinkClick r:id="rId2" action="ppaction://hlinksldjump"/>
              </a:rPr>
              <a:t>İlçe </a:t>
            </a:r>
            <a:r>
              <a:rPr lang="tr-TR" b="1" dirty="0">
                <a:hlinkClick r:id="rId2" action="ppaction://hlinksldjump"/>
              </a:rPr>
              <a:t>Sıralaması</a:t>
            </a:r>
            <a:r>
              <a:rPr lang="tr-TR" dirty="0">
                <a:hlinkClick r:id="rId2" action="ppaction://hlinksldjump"/>
              </a:rPr>
              <a:t> </a:t>
            </a:r>
            <a:endParaRPr lang="tr-TR" dirty="0" smtClean="0"/>
          </a:p>
          <a:p>
            <a:pPr lvl="1"/>
            <a:r>
              <a:rPr lang="tr-TR" b="1" dirty="0">
                <a:hlinkClick r:id="rId3" action="ppaction://hlinksldjump"/>
              </a:rPr>
              <a:t>Tüm İlçeler - EBA Ders Öğrenci Oturum Süresine Göre Okul Sıralaması</a:t>
            </a:r>
            <a:r>
              <a:rPr lang="tr-TR" dirty="0">
                <a:hlinkClick r:id="rId3" action="ppaction://hlinksldjump"/>
              </a:rPr>
              <a:t> </a:t>
            </a:r>
            <a:endParaRPr lang="tr-TR" dirty="0" smtClean="0"/>
          </a:p>
          <a:p>
            <a:r>
              <a:rPr lang="tr-TR" b="1" dirty="0" smtClean="0"/>
              <a:t>EBA </a:t>
            </a:r>
            <a:r>
              <a:rPr lang="tr-TR" b="1" dirty="0"/>
              <a:t>Ders Öğrenci Oturum Süresine Göre Okul Sıralaması</a:t>
            </a:r>
            <a:r>
              <a:rPr lang="tr-TR" dirty="0"/>
              <a:t> </a:t>
            </a:r>
            <a:endParaRPr lang="tr-TR" dirty="0" smtClean="0"/>
          </a:p>
          <a:p>
            <a:pPr lvl="1"/>
            <a:r>
              <a:rPr lang="tr-TR" dirty="0" smtClean="0">
                <a:hlinkClick r:id="rId4" action="ppaction://hlinksldjump"/>
              </a:rPr>
              <a:t>Merkez</a:t>
            </a:r>
            <a:endParaRPr lang="tr-TR" dirty="0" smtClean="0"/>
          </a:p>
          <a:p>
            <a:pPr lvl="1"/>
            <a:r>
              <a:rPr lang="tr-TR" dirty="0" smtClean="0">
                <a:hlinkClick r:id="rId5" action="ppaction://hlinksldjump"/>
              </a:rPr>
              <a:t>Gerede</a:t>
            </a:r>
            <a:endParaRPr lang="tr-TR" dirty="0" smtClean="0"/>
          </a:p>
          <a:p>
            <a:pPr lvl="1"/>
            <a:r>
              <a:rPr lang="tr-TR" dirty="0" smtClean="0">
                <a:hlinkClick r:id="rId6" action="ppaction://hlinksldjump"/>
              </a:rPr>
              <a:t>Seben</a:t>
            </a:r>
            <a:endParaRPr lang="tr-TR" dirty="0" smtClean="0"/>
          </a:p>
          <a:p>
            <a:pPr lvl="1"/>
            <a:r>
              <a:rPr lang="tr-TR" dirty="0" smtClean="0">
                <a:hlinkClick r:id="rId7" action="ppaction://hlinksldjump"/>
              </a:rPr>
              <a:t>Göynük</a:t>
            </a:r>
            <a:endParaRPr lang="tr-TR" dirty="0" smtClean="0"/>
          </a:p>
          <a:p>
            <a:pPr lvl="1"/>
            <a:r>
              <a:rPr lang="tr-TR" dirty="0" smtClean="0">
                <a:hlinkClick r:id="rId8" action="ppaction://hlinksldjump"/>
              </a:rPr>
              <a:t>Yeniçağa</a:t>
            </a:r>
            <a:endParaRPr lang="tr-TR" dirty="0" smtClean="0"/>
          </a:p>
          <a:p>
            <a:pPr lvl="1"/>
            <a:r>
              <a:rPr lang="tr-TR" dirty="0" smtClean="0">
                <a:hlinkClick r:id="rId9" action="ppaction://hlinksldjump"/>
              </a:rPr>
              <a:t>Mengen</a:t>
            </a:r>
            <a:endParaRPr lang="tr-TR" dirty="0" smtClean="0"/>
          </a:p>
          <a:p>
            <a:pPr lvl="1"/>
            <a:r>
              <a:rPr lang="tr-TR" dirty="0" smtClean="0">
                <a:hlinkClick r:id="rId10" action="ppaction://hlinksldjump"/>
              </a:rPr>
              <a:t>Mudurnu</a:t>
            </a:r>
            <a:endParaRPr lang="tr-TR" dirty="0" smtClean="0"/>
          </a:p>
          <a:p>
            <a:pPr lvl="1"/>
            <a:r>
              <a:rPr lang="tr-TR" dirty="0" smtClean="0">
                <a:hlinkClick r:id="rId11" action="ppaction://hlinksldjump"/>
              </a:rPr>
              <a:t>Dörtdivan</a:t>
            </a:r>
            <a:endParaRPr lang="tr-TR" dirty="0" smtClean="0"/>
          </a:p>
          <a:p>
            <a:pPr lvl="1"/>
            <a:r>
              <a:rPr lang="tr-TR" dirty="0" smtClean="0">
                <a:hlinkClick r:id="rId12" action="ppaction://hlinksldjump"/>
              </a:rPr>
              <a:t>Kıbrıscık</a:t>
            </a:r>
            <a:endParaRPr lang="tr-TR" dirty="0"/>
          </a:p>
          <a:p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Up Arrow 3">
            <a:hlinkClick r:id="rId13" action="ppaction://hlinksldjump"/>
          </p:cNvPr>
          <p:cNvSpPr/>
          <p:nvPr/>
        </p:nvSpPr>
        <p:spPr>
          <a:xfrm rot="54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685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Tüm İlçeler - </a:t>
            </a:r>
            <a:r>
              <a:rPr lang="tr-TR" sz="3600" b="1" dirty="0" smtClean="0"/>
              <a:t>EBA Ders </a:t>
            </a:r>
            <a:r>
              <a:rPr lang="tr-TR" sz="3600" b="1" dirty="0" smtClean="0"/>
              <a:t>Öğrencinin Toplam Oturum Süresine Göre </a:t>
            </a:r>
            <a:r>
              <a:rPr lang="tr-TR" sz="3600" b="1" dirty="0"/>
              <a:t>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83001"/>
              </p:ext>
            </p:extLst>
          </p:nvPr>
        </p:nvGraphicFramePr>
        <p:xfrm>
          <a:off x="2342376" y="2267742"/>
          <a:ext cx="7507249" cy="3634295"/>
        </p:xfrm>
        <a:graphic>
          <a:graphicData uri="http://schemas.openxmlformats.org/drawingml/2006/table">
            <a:tbl>
              <a:tblPr/>
              <a:tblGrid>
                <a:gridCol w="797077"/>
                <a:gridCol w="910647"/>
                <a:gridCol w="4652073"/>
                <a:gridCol w="1147452"/>
              </a:tblGrid>
              <a:tr h="5318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5843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4335,37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100. Yıl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1189,98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50 Yıl İzzet Baysal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1179,02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2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Koç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1032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Hacı Bayram Veli İmam-Hatip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677,48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Sakarya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536,22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7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Kültür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517,83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İlkokulu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510,97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Yunus Emre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488,53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Karakoy TOKİ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463,07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61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İçindekiler 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Tüm </a:t>
            </a:r>
            <a:r>
              <a:rPr lang="tr-TR" b="1" dirty="0" smtClean="0"/>
              <a:t>İlçeler EBA Ders Öğretmen Okul Sıralamaları</a:t>
            </a:r>
          </a:p>
          <a:p>
            <a:pPr lvl="1"/>
            <a:r>
              <a:rPr lang="tr-TR" b="1" dirty="0" smtClean="0">
                <a:hlinkClick r:id="rId2" action="ppaction://hlinksldjump"/>
              </a:rPr>
              <a:t>Kullanıcı Adetine Göre</a:t>
            </a:r>
            <a:endParaRPr lang="tr-TR" b="1" dirty="0" smtClean="0"/>
          </a:p>
          <a:p>
            <a:pPr lvl="1"/>
            <a:r>
              <a:rPr lang="tr-TR" b="1" dirty="0" smtClean="0">
                <a:hlinkClick r:id="rId3" action="ppaction://hlinksldjump"/>
              </a:rPr>
              <a:t>Toplam Giriş Sayısına Göre</a:t>
            </a:r>
            <a:endParaRPr lang="tr-TR" b="1" dirty="0" smtClean="0"/>
          </a:p>
          <a:p>
            <a:pPr lvl="1"/>
            <a:r>
              <a:rPr lang="tr-TR" b="1" dirty="0" smtClean="0">
                <a:hlinkClick r:id="rId4" action="ppaction://hlinksldjump"/>
              </a:rPr>
              <a:t>Toplam Oturum Süresine Göre</a:t>
            </a:r>
            <a:endParaRPr lang="tr-TR" b="1" dirty="0" smtClean="0">
              <a:hlinkClick r:id="rId5" action="ppaction://hlinksldjump"/>
            </a:endParaRPr>
          </a:p>
          <a:p>
            <a:r>
              <a:rPr lang="tr-TR" b="1" dirty="0"/>
              <a:t>Tüm İlçeler EBA Ders </a:t>
            </a:r>
            <a:r>
              <a:rPr lang="tr-TR" b="1" dirty="0" smtClean="0"/>
              <a:t>Öğrenci </a:t>
            </a:r>
            <a:r>
              <a:rPr lang="tr-TR" b="1" dirty="0"/>
              <a:t>Okul Sıralamaları</a:t>
            </a:r>
          </a:p>
          <a:p>
            <a:pPr lvl="1"/>
            <a:r>
              <a:rPr lang="tr-TR" b="1" dirty="0">
                <a:hlinkClick r:id="rId6" action="ppaction://hlinksldjump"/>
              </a:rPr>
              <a:t>Kullanıcı Adetine Göre</a:t>
            </a:r>
            <a:endParaRPr lang="tr-TR" b="1" dirty="0"/>
          </a:p>
          <a:p>
            <a:pPr lvl="1"/>
            <a:r>
              <a:rPr lang="tr-TR" b="1" dirty="0">
                <a:hlinkClick r:id="rId7" action="ppaction://hlinksldjump"/>
              </a:rPr>
              <a:t>Toplam Giriş Sayısına Göre</a:t>
            </a:r>
            <a:endParaRPr lang="tr-TR" b="1" dirty="0"/>
          </a:p>
          <a:p>
            <a:pPr lvl="1"/>
            <a:r>
              <a:rPr lang="tr-TR" b="1" dirty="0">
                <a:hlinkClick r:id="rId8" action="ppaction://hlinksldjump"/>
              </a:rPr>
              <a:t>Toplam Oturum Süresine Göre</a:t>
            </a:r>
            <a:endParaRPr lang="tr-TR" b="1" dirty="0">
              <a:hlinkClick r:id="rId9" action="ppaction://hlinksldjump"/>
            </a:endParaRPr>
          </a:p>
          <a:p>
            <a:endParaRPr lang="tr-TR" b="1" dirty="0" smtClean="0">
              <a:hlinkClick r:id="rId5" action="ppaction://hlinksldjump"/>
            </a:endParaRPr>
          </a:p>
          <a:p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Up Arrow 3">
            <a:hlinkClick r:id="rId10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5" name="Group 4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15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Tüm İlçeler - </a:t>
            </a:r>
            <a:r>
              <a:rPr lang="tr-TR" sz="3600" b="1" dirty="0" smtClean="0"/>
              <a:t>EBA Ders Öğrenci </a:t>
            </a:r>
            <a:r>
              <a:rPr lang="tr-TR" sz="3600" b="1" dirty="0"/>
              <a:t>Oturum Süresine Göre </a:t>
            </a:r>
            <a:r>
              <a:rPr lang="tr-TR" sz="3600" b="1" dirty="0" smtClean="0"/>
              <a:t>İlçe </a:t>
            </a:r>
            <a:r>
              <a:rPr lang="tr-TR" sz="3600" b="1" dirty="0"/>
              <a:t>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387830"/>
              </p:ext>
            </p:extLst>
          </p:nvPr>
        </p:nvGraphicFramePr>
        <p:xfrm>
          <a:off x="288324" y="1787614"/>
          <a:ext cx="10743947" cy="4880605"/>
        </p:xfrm>
        <a:graphic>
          <a:graphicData uri="http://schemas.openxmlformats.org/drawingml/2006/table">
            <a:tbl>
              <a:tblPr/>
              <a:tblGrid>
                <a:gridCol w="797263"/>
                <a:gridCol w="2514658"/>
                <a:gridCol w="1059378"/>
                <a:gridCol w="1288727"/>
                <a:gridCol w="1367908"/>
                <a:gridCol w="1059378"/>
                <a:gridCol w="1288727"/>
                <a:gridCol w="1367908"/>
              </a:tblGrid>
              <a:tr h="376186">
                <a:tc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Öğretmen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Öğrenci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9208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 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</a:tr>
              <a:tr h="45142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sng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974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16326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4811,18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4448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68031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15956,45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5142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sng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GEREDE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176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2450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549,15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349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3504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603,2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sng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SEBEN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31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434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161,88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113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1904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344,25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sng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GÖYNÜK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484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145,52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140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2194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307,35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sng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YENİÇAĞA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742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91,82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91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2489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189,92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sng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MENGEN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1084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303,03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1155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172,6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sng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MUDURNU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628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126,55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1074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164,28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sng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DÖRTDİVAN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376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90,3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336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28,85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sng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KIBRISCIK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128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11,32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5,27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</a:t>
                      </a:r>
                      <a:endParaRPr lang="tr-TR" sz="1100" b="1" i="0" u="sng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1456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22652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6290,75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5323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80709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17772,17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6" name="Group 5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071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Tüm İlçeler - </a:t>
            </a:r>
            <a:r>
              <a:rPr lang="tr-TR" sz="3600" b="1" dirty="0" smtClean="0"/>
              <a:t>EBA Ders Öğrenci </a:t>
            </a:r>
            <a:r>
              <a:rPr lang="tr-TR" sz="3600" b="1" dirty="0"/>
              <a:t>Oturum Süresine Göre </a:t>
            </a:r>
            <a:r>
              <a:rPr lang="tr-TR" sz="3600" b="1" dirty="0" smtClean="0"/>
              <a:t>Okul </a:t>
            </a:r>
            <a:r>
              <a:rPr lang="tr-TR" sz="3600" b="1" dirty="0"/>
              <a:t>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230438"/>
              </p:ext>
            </p:extLst>
          </p:nvPr>
        </p:nvGraphicFramePr>
        <p:xfrm>
          <a:off x="288324" y="1787614"/>
          <a:ext cx="10743946" cy="4880605"/>
        </p:xfrm>
        <a:graphic>
          <a:graphicData uri="http://schemas.openxmlformats.org/drawingml/2006/table">
            <a:tbl>
              <a:tblPr/>
              <a:tblGrid>
                <a:gridCol w="742188"/>
                <a:gridCol w="742188"/>
                <a:gridCol w="2340946"/>
                <a:gridCol w="986197"/>
                <a:gridCol w="1199702"/>
                <a:gridCol w="1273413"/>
                <a:gridCol w="986197"/>
                <a:gridCol w="1199702"/>
                <a:gridCol w="1273413"/>
              </a:tblGrid>
              <a:tr h="376186">
                <a:tc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Öğretmen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Öğrenci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9208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 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</a:tr>
              <a:tr h="45142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2200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656,02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410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14165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4335,37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5142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100. Yıl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826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399,33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224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4885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1189,98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50 Yıl İzzet Baysal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326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84,15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461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4770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1179,02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Koç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458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166,17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190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5037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1032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Hacı Bayram Veli İmam-Hatip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226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82,12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210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2994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677,48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Sakarya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456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118,9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267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2558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536,22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Kültür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202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59,58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144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2332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517,83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İlkokulu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29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626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153,38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2474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510,97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Yunus Emre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498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138,08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1954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488,53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1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Karakoy TOKİ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14,05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123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2050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463,07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6" name="Group 5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99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Merkez - </a:t>
            </a:r>
            <a:r>
              <a:rPr lang="tr-TR" sz="3600" b="1" dirty="0" smtClean="0"/>
              <a:t>EBA Ders Öğrenci </a:t>
            </a:r>
            <a:r>
              <a:rPr lang="tr-TR" sz="3600" b="1" dirty="0"/>
              <a:t>Oturum Süresine Göre 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88324" y="1787614"/>
          <a:ext cx="11596435" cy="4843847"/>
        </p:xfrm>
        <a:graphic>
          <a:graphicData uri="http://schemas.openxmlformats.org/drawingml/2006/table">
            <a:tbl>
              <a:tblPr/>
              <a:tblGrid>
                <a:gridCol w="797263"/>
                <a:gridCol w="852488"/>
                <a:gridCol w="2514658"/>
                <a:gridCol w="1059378"/>
                <a:gridCol w="1288727"/>
                <a:gridCol w="1367908"/>
                <a:gridCol w="1059378"/>
                <a:gridCol w="1288727"/>
                <a:gridCol w="1367908"/>
              </a:tblGrid>
              <a:tr h="607462">
                <a:tc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Öğretmen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Öğrenci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60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 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2200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656,02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410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14165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4335,37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100. Yıl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826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399,33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224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4885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1189,98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50 Yıl İzzet Baysal Ortaokulu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27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326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84,15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461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4770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1179,02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Koç Ortaokulu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17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458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166,17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190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5037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1032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Merkez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Hacı Bayram Veli İmam-Hatip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226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82,12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210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2994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677,48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6" name="Group 5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948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Gerede - </a:t>
            </a:r>
            <a:r>
              <a:rPr lang="tr-TR" sz="3600" b="1" dirty="0" smtClean="0"/>
              <a:t>EBA Ders Öğrenci </a:t>
            </a:r>
            <a:r>
              <a:rPr lang="tr-TR" sz="3600" b="1" dirty="0"/>
              <a:t>Oturum Süresine Göre 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51462"/>
              </p:ext>
            </p:extLst>
          </p:nvPr>
        </p:nvGraphicFramePr>
        <p:xfrm>
          <a:off x="288324" y="1787614"/>
          <a:ext cx="11596435" cy="4843847"/>
        </p:xfrm>
        <a:graphic>
          <a:graphicData uri="http://schemas.openxmlformats.org/drawingml/2006/table">
            <a:tbl>
              <a:tblPr/>
              <a:tblGrid>
                <a:gridCol w="797263"/>
                <a:gridCol w="852488"/>
                <a:gridCol w="2514658"/>
                <a:gridCol w="1059378"/>
                <a:gridCol w="1288727"/>
                <a:gridCol w="1367908"/>
                <a:gridCol w="1059378"/>
                <a:gridCol w="1288727"/>
                <a:gridCol w="1367908"/>
              </a:tblGrid>
              <a:tr h="607462">
                <a:tc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Öğretmen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Öğrenci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60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 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Gerede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Gerede Anadolu Lisesi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20,77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83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614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169,5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Gerede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Esentepe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154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103,05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1352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Gerede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Zeliha Güzelce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4,8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208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67,82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Gerede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Gerede Anadolu İmam Hatip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182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46,07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558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63,38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Gerede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Gerede Fen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0,6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322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53,2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6" name="Group 5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8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Seben - </a:t>
            </a:r>
            <a:r>
              <a:rPr lang="tr-TR" sz="3600" b="1" dirty="0" smtClean="0"/>
              <a:t>EBA Ders Öğrenci </a:t>
            </a:r>
            <a:r>
              <a:rPr lang="tr-TR" sz="3600" b="1" dirty="0"/>
              <a:t>Oturum Süresine Göre 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441825"/>
              </p:ext>
            </p:extLst>
          </p:nvPr>
        </p:nvGraphicFramePr>
        <p:xfrm>
          <a:off x="288324" y="1787614"/>
          <a:ext cx="11596435" cy="4843847"/>
        </p:xfrm>
        <a:graphic>
          <a:graphicData uri="http://schemas.openxmlformats.org/drawingml/2006/table">
            <a:tbl>
              <a:tblPr/>
              <a:tblGrid>
                <a:gridCol w="797263"/>
                <a:gridCol w="852488"/>
                <a:gridCol w="2514658"/>
                <a:gridCol w="1059378"/>
                <a:gridCol w="1288727"/>
                <a:gridCol w="1367908"/>
                <a:gridCol w="1059378"/>
                <a:gridCol w="1288727"/>
                <a:gridCol w="1367908"/>
              </a:tblGrid>
              <a:tr h="607462">
                <a:tc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Öğretmen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Öğrenci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60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 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Seben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Seben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134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55,07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1128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236,68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Seben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Mehmet Akif Ersoy İmam Hatip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42,68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428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55,37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Seben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Seben Çok Programlı Anadolu Lisesi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57,38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36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348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52,2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Seben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Halk Eğitim Merkezi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Up Arrow 4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6" name="Group 5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141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Göynük - </a:t>
            </a:r>
            <a:r>
              <a:rPr lang="tr-TR" sz="3600" b="1" dirty="0" smtClean="0"/>
              <a:t>EBA Ders Öğrenci </a:t>
            </a:r>
            <a:r>
              <a:rPr lang="tr-TR" sz="3600" b="1" dirty="0"/>
              <a:t>Oturum Süresine Göre Okul Sıralaması</a:t>
            </a:r>
            <a:r>
              <a:rPr lang="tr-TR" sz="3600" dirty="0" smtClean="0"/>
              <a:t> </a:t>
            </a:r>
            <a:endParaRPr lang="tr-T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88324" y="1787614"/>
          <a:ext cx="11596435" cy="4843847"/>
        </p:xfrm>
        <a:graphic>
          <a:graphicData uri="http://schemas.openxmlformats.org/drawingml/2006/table">
            <a:tbl>
              <a:tblPr/>
              <a:tblGrid>
                <a:gridCol w="797263"/>
                <a:gridCol w="852488"/>
                <a:gridCol w="2514658"/>
                <a:gridCol w="1059378"/>
                <a:gridCol w="1288727"/>
                <a:gridCol w="1367908"/>
                <a:gridCol w="1059378"/>
                <a:gridCol w="1288727"/>
                <a:gridCol w="1367908"/>
              </a:tblGrid>
              <a:tr h="607462">
                <a:tc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 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Öğretmen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 Semibold" panose="020B0702040204020203" pitchFamily="34" charset="0"/>
                        </a:rPr>
                        <a:t>Öğrenci</a:t>
                      </a:r>
                    </a:p>
                  </a:txBody>
                  <a:tcPr marL="8023" marR="8023" marT="8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60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Sıralama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İlçe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Okul</a:t>
                      </a: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Kullanıcı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Toplam Giriş Sayısı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Oturum süresi (saat) </a:t>
                      </a: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8249"/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Göynük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Göynük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0,82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90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1898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282,02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89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40115" marB="4011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Göynük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Egemenlik Ortaokulu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6,72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31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176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14,57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Göynük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Göynük İlkokulu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44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2,32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10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93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5,05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Göynük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Kuyupınar Ovaboyu Ortaokulu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6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0,82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11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4,32</a:t>
                      </a:r>
                    </a:p>
                  </a:txBody>
                  <a:tcPr marL="171450" marR="9525" marT="47625" marB="47625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7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 Semibold" panose="020B0702040204020203" pitchFamily="34" charset="0"/>
                      </a:endParaRPr>
                    </a:p>
                  </a:txBody>
                  <a:tcPr marL="144416" marR="8023" marT="8023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Göynük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Akşemsettin Anadolu İmam Hatip Lisesi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22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4,73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3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8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</a:rPr>
                        <a:t>1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Up Arrow 5">
            <a:hlinkClick r:id="rId2" action="ppaction://hlinksldjump"/>
          </p:cNvPr>
          <p:cNvSpPr/>
          <p:nvPr/>
        </p:nvSpPr>
        <p:spPr>
          <a:xfrm rot="16200000">
            <a:off x="11483196" y="6124755"/>
            <a:ext cx="484632" cy="543464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-76200" y="-37070"/>
            <a:ext cx="12268200" cy="475609"/>
            <a:chOff x="-76200" y="-37070"/>
            <a:chExt cx="12268200" cy="4756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76200" y="-37070"/>
              <a:ext cx="12268200" cy="475609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505200" y="0"/>
              <a:ext cx="8143875" cy="365125"/>
            </a:xfrm>
            <a:prstGeom prst="rect">
              <a:avLst/>
            </a:prstGeom>
            <a:solidFill>
              <a:srgbClr val="333333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3333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0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1656</Words>
  <Application>Microsoft Office PowerPoint</Application>
  <PresentationFormat>Widescreen</PresentationFormat>
  <Paragraphs>1053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Segoe UI Semibold</vt:lpstr>
      <vt:lpstr>Office Theme</vt:lpstr>
      <vt:lpstr>EBA Ders</vt:lpstr>
      <vt:lpstr>İçindekiler 1</vt:lpstr>
      <vt:lpstr>İçindekiler 2</vt:lpstr>
      <vt:lpstr>Tüm İlçeler - EBA Ders Öğrenci Oturum Süresine Göre İlçe Sıralaması </vt:lpstr>
      <vt:lpstr>Tüm İlçeler - EBA Ders Öğrenci Oturum Süresine Göre Okul Sıralaması </vt:lpstr>
      <vt:lpstr>Merkez - EBA Ders Öğrenci Oturum Süresine Göre Okul Sıralaması </vt:lpstr>
      <vt:lpstr>Gerede - EBA Ders Öğrenci Oturum Süresine Göre Okul Sıralaması </vt:lpstr>
      <vt:lpstr>Seben - EBA Ders Öğrenci Oturum Süresine Göre Okul Sıralaması </vt:lpstr>
      <vt:lpstr>Göynük - EBA Ders Öğrenci Oturum Süresine Göre Okul Sıralaması </vt:lpstr>
      <vt:lpstr>Yeniçağa - EBA Ders Öğrenci Oturum Süresine Göre Okul Sıralaması </vt:lpstr>
      <vt:lpstr>Mengen - EBA Ders Öğrenci Oturum Süresine Göre Okul Sıralaması </vt:lpstr>
      <vt:lpstr>Mudurnu - EBA Ders Öğrenci Oturum Süresine Göre Okul Sıralaması </vt:lpstr>
      <vt:lpstr>Dörtdivan - EBA Ders Öğrenci Oturum Süresine Göre Okul Sıralaması </vt:lpstr>
      <vt:lpstr>Kıbrıscık - EBA Ders Öğrenci Oturum Süresine Göre Okul Sıralaması </vt:lpstr>
      <vt:lpstr>Tüm İlçeler - EBA Ders Öğretmen Kullanıcı Adetine Göre Okul Sıralaması </vt:lpstr>
      <vt:lpstr>Tüm İlçeler - EBA Ders Öğretmenin Toplam Giriş Sayısına Göre Okul Sıralaması </vt:lpstr>
      <vt:lpstr>Tüm İlçeler - EBA Ders Öğretmenin Toplam Oturum Süresine Göre Okul Sıralaması </vt:lpstr>
      <vt:lpstr>Tüm İlçeler - EBA Ders Öğrenci Kullanıcı Adetine Göre Okul Sıralaması </vt:lpstr>
      <vt:lpstr>Tüm İlçeler - EBA Ders Öğrencinin Toplam Giriş Sayısına Göre Okul Sıralaması </vt:lpstr>
      <vt:lpstr>Tüm İlçeler - EBA Ders Öğrencinin Toplam Oturum Süresine Göre Okul Sıralaması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Erhan</dc:creator>
  <cp:lastModifiedBy>Erhan</cp:lastModifiedBy>
  <cp:revision>13</cp:revision>
  <dcterms:created xsi:type="dcterms:W3CDTF">2016-02-05T08:25:38Z</dcterms:created>
  <dcterms:modified xsi:type="dcterms:W3CDTF">2016-02-05T13:33:45Z</dcterms:modified>
</cp:coreProperties>
</file>